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68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AACC6-5757-4FA5-BADD-5F3D967633F8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0E2B-4EEA-41BB-9E34-9E19DB084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493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A30D13-3469-42A7-8A9A-7BABB44091AF}" type="slidenum">
              <a:rPr lang="zh-CN" altLang="en-US" smtClean="0"/>
              <a:pPr eaLnBrk="1" hangingPunct="1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charset="0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31BA3AE-4481-4E88-B2D7-1DFAD77ABF6D}" type="slidenum">
              <a:rPr lang="zh-CN" altLang="en-US" smtClean="0">
                <a:solidFill>
                  <a:srgbClr val="000000"/>
                </a:solidFill>
                <a:ea typeface="华文细黑" pitchFamily="2" charset="-122"/>
              </a:rPr>
              <a:pPr eaLnBrk="1" hangingPunct="1"/>
              <a:t>13</a:t>
            </a:fld>
            <a:endParaRPr lang="en-US" altLang="zh-CN" smtClean="0">
              <a:solidFill>
                <a:srgbClr val="000000"/>
              </a:solidFill>
              <a:ea typeface="华文细黑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itle master_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5288" y="6188075"/>
            <a:ext cx="30241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400" b="1"/>
              <a:t>www.emeraldinsight.com</a:t>
            </a:r>
          </a:p>
        </p:txBody>
      </p:sp>
      <p:pic>
        <p:nvPicPr>
          <p:cNvPr id="6" name="Picture 11" descr="Emerald logo PowerPoint ver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224463"/>
            <a:ext cx="8096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87450"/>
            <a:ext cx="8277225" cy="1644650"/>
          </a:xfrm>
        </p:spPr>
        <p:txBody>
          <a:bodyPr anchor="ctr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95838"/>
            <a:ext cx="6837362" cy="28892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zh-CN" altLang="en-US" smtClean="0"/>
              <a:t>单击此处编辑母版副标题样式</a:t>
            </a: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58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50813"/>
            <a:ext cx="2087563" cy="60880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50813"/>
            <a:ext cx="6113462" cy="60880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83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578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986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99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5675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850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83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674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98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 master_20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0813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单击此处编辑母版文本样式</a:t>
            </a:r>
          </a:p>
          <a:p>
            <a:pPr lvl="1"/>
            <a:r>
              <a:rPr lang="zh-CN" altLang="en-GB" smtClean="0"/>
              <a:t>第二级</a:t>
            </a:r>
          </a:p>
          <a:p>
            <a:pPr lvl="2"/>
            <a:r>
              <a:rPr lang="zh-CN" altLang="en-GB" smtClean="0"/>
              <a:t>第三级</a:t>
            </a:r>
          </a:p>
          <a:p>
            <a:pPr lvl="3"/>
            <a:r>
              <a:rPr lang="zh-CN" altLang="en-GB" smtClean="0"/>
              <a:t>第四级</a:t>
            </a:r>
          </a:p>
          <a:p>
            <a:pPr lvl="4"/>
            <a:r>
              <a:rPr lang="zh-CN" altLang="en-GB" smtClean="0"/>
              <a:t>第五级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fld id="{263FEF97-4748-4D22-ACBA-3B3B64F231FA}" type="datetimeFigureOut">
              <a:rPr lang="zh-CN" altLang="en-US" smtClean="0"/>
              <a:pPr/>
              <a:t>2014-11-05</a:t>
            </a:fld>
            <a:endParaRPr lang="zh-CN" alt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fld id="{2C6111DC-B8C9-4669-83D2-0DF06C8343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234342"/>
            <a:ext cx="8277225" cy="1661993"/>
          </a:xfrm>
        </p:spPr>
        <p:txBody>
          <a:bodyPr anchorCtr="1"/>
          <a:lstStyle/>
          <a:p>
            <a:pPr algn="r" eaLnBrk="1" hangingPunct="1"/>
            <a:r>
              <a:rPr lang="en-US" altLang="zh-CN" dirty="0" smtClean="0">
                <a:ea typeface="宋体" pitchFamily="2" charset="-122"/>
              </a:rPr>
              <a:t>Emerald</a:t>
            </a:r>
            <a:r>
              <a:rPr lang="zh-CN" altLang="en-US" dirty="0" smtClean="0">
                <a:ea typeface="宋体" pitchFamily="2" charset="-122"/>
              </a:rPr>
              <a:t>平台使用指南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              -</a:t>
            </a:r>
            <a:r>
              <a:rPr lang="zh-CN" altLang="en-US" dirty="0" smtClean="0">
                <a:ea typeface="宋体" pitchFamily="2" charset="-122"/>
              </a:rPr>
              <a:t>检索与浏览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43450" y="5903913"/>
            <a:ext cx="31813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sz="1600" b="1" i="1" dirty="0">
                <a:ea typeface="华文细黑" pitchFamily="2" charset="-122"/>
              </a:rPr>
              <a:t>疑问咨询：</a:t>
            </a:r>
            <a:endParaRPr lang="en-US" altLang="zh-CN" sz="1600" b="1" i="1" dirty="0">
              <a:ea typeface="华文细黑" pitchFamily="2" charset="-122"/>
            </a:endParaRPr>
          </a:p>
          <a:p>
            <a:r>
              <a:rPr lang="en-US" altLang="zh-CN" sz="1600" b="1" i="1" dirty="0">
                <a:ea typeface="华文细黑" pitchFamily="2" charset="-122"/>
              </a:rPr>
              <a:t>service@emeraldinsight.com.cn</a:t>
            </a:r>
            <a:endParaRPr lang="zh-CN" altLang="en-US" sz="1600" b="1" i="1" dirty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导入引文软件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华文细黑" pitchFamily="2" charset="-122"/>
            </a:endParaRPr>
          </a:p>
        </p:txBody>
      </p:sp>
      <p:pic>
        <p:nvPicPr>
          <p:cNvPr id="18436" name="Picture 4" descr="E:\照片\2014.2 Atypon截图\图片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76400"/>
            <a:ext cx="8923337" cy="4175125"/>
          </a:xfrm>
          <a:prstGeom prst="rect">
            <a:avLst/>
          </a:prstGeom>
          <a:noFill/>
          <a:ln w="28575">
            <a:solidFill>
              <a:srgbClr val="008F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2882900" y="4019549"/>
            <a:ext cx="1916112" cy="339725"/>
          </a:xfrm>
          <a:prstGeom prst="wedgeRectCallout">
            <a:avLst>
              <a:gd name="adj1" fmla="val -69903"/>
              <a:gd name="adj2" fmla="val 3804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 b="1" dirty="0">
                <a:latin typeface="华文细黑" pitchFamily="2" charset="-122"/>
                <a:ea typeface="华文细黑" pitchFamily="2" charset="-122"/>
              </a:rPr>
              <a:t>勾选自己常用的引文软件</a:t>
            </a:r>
          </a:p>
        </p:txBody>
      </p:sp>
      <p:sp>
        <p:nvSpPr>
          <p:cNvPr id="10" name="矩形标注 9"/>
          <p:cNvSpPr>
            <a:spLocks noChangeArrowheads="1"/>
          </p:cNvSpPr>
          <p:nvPr/>
        </p:nvSpPr>
        <p:spPr bwMode="auto">
          <a:xfrm>
            <a:off x="2027238" y="5076825"/>
            <a:ext cx="855662" cy="339725"/>
          </a:xfrm>
          <a:prstGeom prst="wedgeRectCallout">
            <a:avLst>
              <a:gd name="adj1" fmla="val -69903"/>
              <a:gd name="adj2" fmla="val 3804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 b="1">
                <a:latin typeface="华文细黑" pitchFamily="2" charset="-122"/>
                <a:ea typeface="华文细黑" pitchFamily="2" charset="-122"/>
              </a:rPr>
              <a:t>点击导入</a:t>
            </a:r>
          </a:p>
        </p:txBody>
      </p:sp>
    </p:spTree>
    <p:extLst>
      <p:ext uri="{BB962C8B-B14F-4D97-AF65-F5344CB8AC3E}">
        <p14:creationId xmlns:p14="http://schemas.microsoft.com/office/powerpoint/2010/main" xmlns="" val="24572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浏览</a:t>
            </a:r>
            <a:r>
              <a:rPr lang="en-US" altLang="zh-CN" smtClean="0">
                <a:ea typeface="华文细黑" pitchFamily="2" charset="-122"/>
              </a:rPr>
              <a:t>-Browse</a:t>
            </a:r>
            <a:endParaRPr lang="zh-CN" altLang="en-US" smtClean="0">
              <a:ea typeface="华文细黑" pitchFamily="2" charset="-122"/>
            </a:endParaRPr>
          </a:p>
        </p:txBody>
      </p:sp>
      <p:pic>
        <p:nvPicPr>
          <p:cNvPr id="19459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28725"/>
            <a:ext cx="9144000" cy="5661025"/>
          </a:xfrm>
          <a:ln w="28575">
            <a:solidFill>
              <a:srgbClr val="008F5A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87650" y="1814513"/>
            <a:ext cx="302895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 b="1">
                <a:latin typeface="华文细黑" pitchFamily="2" charset="-122"/>
                <a:ea typeface="华文细黑" pitchFamily="2" charset="-122"/>
              </a:rPr>
              <a:t>点击资源类型，进行浏览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44500" y="2120900"/>
            <a:ext cx="2343150" cy="3238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3338" y="3486150"/>
            <a:ext cx="8796337" cy="1984375"/>
          </a:xfrm>
          <a:prstGeom prst="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16250" y="3122613"/>
            <a:ext cx="315595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 b="1">
                <a:latin typeface="华文细黑" pitchFamily="2" charset="-122"/>
                <a:ea typeface="华文细黑" pitchFamily="2" charset="-122"/>
              </a:rPr>
              <a:t>点击学科名，了解该学科出版的期刊和图书</a:t>
            </a:r>
          </a:p>
        </p:txBody>
      </p:sp>
    </p:spTree>
    <p:extLst>
      <p:ext uri="{BB962C8B-B14F-4D97-AF65-F5344CB8AC3E}">
        <p14:creationId xmlns:p14="http://schemas.microsoft.com/office/powerpoint/2010/main" xmlns="" val="710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341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浏览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9105900" cy="5253038"/>
          </a:xfrm>
          <a:prstGeom prst="rect">
            <a:avLst/>
          </a:prstGeom>
          <a:noFill/>
          <a:ln w="28575">
            <a:solidFill>
              <a:srgbClr val="008F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7625" y="3105150"/>
            <a:ext cx="2921000" cy="60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88950" y="1287463"/>
            <a:ext cx="1171575" cy="411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496050" y="3182938"/>
            <a:ext cx="2597150" cy="241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16250" y="3194050"/>
            <a:ext cx="120015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 b="1">
                <a:latin typeface="华文细黑" pitchFamily="2" charset="-122"/>
                <a:ea typeface="华文细黑" pitchFamily="2" charset="-122"/>
              </a:rPr>
              <a:t>资源类型选择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96050" y="3894138"/>
            <a:ext cx="2597150" cy="241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64150" y="3168650"/>
            <a:ext cx="120015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 b="1">
                <a:latin typeface="华文细黑" pitchFamily="2" charset="-122"/>
                <a:ea typeface="华文细黑" pitchFamily="2" charset="-122"/>
              </a:rPr>
              <a:t>按首字母浏览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92750" y="3873500"/>
            <a:ext cx="97155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 b="1">
                <a:latin typeface="华文细黑" pitchFamily="2" charset="-122"/>
                <a:ea typeface="华文细黑" pitchFamily="2" charset="-122"/>
              </a:rPr>
              <a:t>按学科浏览</a:t>
            </a:r>
          </a:p>
        </p:txBody>
      </p:sp>
    </p:spTree>
    <p:extLst>
      <p:ext uri="{BB962C8B-B14F-4D97-AF65-F5344CB8AC3E}">
        <p14:creationId xmlns:p14="http://schemas.microsoft.com/office/powerpoint/2010/main" xmlns="" val="2795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0" y="1820863"/>
            <a:ext cx="8851900" cy="830262"/>
          </a:xfrm>
        </p:spPr>
        <p:txBody>
          <a:bodyPr anchorCtr="1"/>
          <a:lstStyle/>
          <a:p>
            <a:pPr algn="ctr" eaLnBrk="1" hangingPunct="1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谢谢您使用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Emerald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资源！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750" y="4473575"/>
            <a:ext cx="80645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4000" i="1">
                <a:solidFill>
                  <a:schemeClr val="accent2"/>
                </a:solidFill>
                <a:ea typeface="华文细黑" pitchFamily="2" charset="-122"/>
              </a:rPr>
              <a:t>service@emeraldinsight.com.cn</a:t>
            </a:r>
            <a:endParaRPr lang="zh-CN" altLang="en-US" sz="4000" i="1">
              <a:solidFill>
                <a:schemeClr val="accent2"/>
              </a:solidFill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854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27844"/>
            <a:ext cx="7377113" cy="596900"/>
          </a:xfrm>
        </p:spPr>
        <p:txBody>
          <a:bodyPr/>
          <a:lstStyle/>
          <a:p>
            <a:r>
              <a:rPr lang="en-US" altLang="zh-CN" dirty="0" smtClean="0">
                <a:ea typeface="华文细黑" pitchFamily="2" charset="-122"/>
              </a:rPr>
              <a:t>Emerald</a:t>
            </a:r>
            <a:r>
              <a:rPr lang="zh-CN" altLang="en-US" dirty="0" smtClean="0">
                <a:ea typeface="华文细黑" pitchFamily="2" charset="-122"/>
              </a:rPr>
              <a:t>平台资源概览</a:t>
            </a:r>
          </a:p>
        </p:txBody>
      </p:sp>
      <p:pic>
        <p:nvPicPr>
          <p:cNvPr id="5123" name="Picture 7" descr="期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723131" cy="26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408020" y="1331476"/>
            <a:ext cx="1569660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 smtClean="0">
                <a:ea typeface="华文细黑" pitchFamily="2" charset="-122"/>
              </a:rPr>
              <a:t>同行</a:t>
            </a:r>
            <a:r>
              <a:rPr lang="zh-CN" altLang="en-US" b="1" dirty="0">
                <a:ea typeface="华文细黑" pitchFamily="2" charset="-122"/>
              </a:rPr>
              <a:t>评审</a:t>
            </a:r>
            <a:r>
              <a:rPr lang="zh-CN" altLang="en-US" b="1" dirty="0" smtClean="0">
                <a:ea typeface="华文细黑" pitchFamily="2" charset="-122"/>
              </a:rPr>
              <a:t>期刊</a:t>
            </a:r>
            <a:endParaRPr lang="en-US" altLang="zh-CN" b="1" dirty="0">
              <a:ea typeface="华文细黑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372385"/>
              </p:ext>
            </p:extLst>
          </p:nvPr>
        </p:nvGraphicFramePr>
        <p:xfrm>
          <a:off x="3491880" y="2492896"/>
          <a:ext cx="5400600" cy="12999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05450"/>
                <a:gridCol w="2025225"/>
                <a:gridCol w="1569925"/>
              </a:tblGrid>
              <a:tr h="32499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会计金融与经济学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商业管理与战略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公共政策与环境管理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2499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市场营销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信息与知识管理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教育管理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2499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人力资源与组织研究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图书馆研究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旅游管理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2499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运营物流与质量管理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房地产管理与建筑环境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健康与社会关怀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8020" y="177281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/>
              <a:t>包含</a:t>
            </a:r>
            <a:r>
              <a:rPr lang="en-US" altLang="zh-CN" sz="1400" dirty="0"/>
              <a:t>268</a:t>
            </a:r>
            <a:r>
              <a:rPr lang="zh-CN" altLang="zh-CN" sz="1400" dirty="0"/>
              <a:t>种专家评审的</a:t>
            </a:r>
            <a:r>
              <a:rPr lang="zh-CN" altLang="zh-CN" sz="1400" dirty="0">
                <a:latin typeface="华文细黑" pitchFamily="2" charset="-122"/>
                <a:ea typeface="华文细黑" pitchFamily="2" charset="-122"/>
              </a:rPr>
              <a:t>管理学术</a:t>
            </a:r>
            <a:r>
              <a:rPr lang="zh-CN" altLang="zh-CN" sz="1400" dirty="0" smtClean="0">
                <a:latin typeface="华文细黑" pitchFamily="2" charset="-122"/>
                <a:ea typeface="华文细黑" pitchFamily="2" charset="-122"/>
              </a:rPr>
              <a:t>期刊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>20</a:t>
            </a:r>
            <a:r>
              <a:rPr lang="zh-CN" altLang="en-US" sz="1400" dirty="0" smtClean="0"/>
              <a:t>多种涵盖</a:t>
            </a:r>
            <a:r>
              <a:rPr lang="zh-CN" altLang="en-US" sz="1400" dirty="0"/>
              <a:t>先进自动化、工程计算、材料科学与工程、电子制造与</a:t>
            </a:r>
            <a:r>
              <a:rPr lang="zh-CN" altLang="en-US" sz="1400" dirty="0" smtClean="0"/>
              <a:t>封装的工程学</a:t>
            </a:r>
            <a:r>
              <a:rPr lang="zh-CN" altLang="en-US" sz="1400" dirty="0"/>
              <a:t>期刊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r>
              <a:rPr lang="zh-CN" altLang="en-US" sz="1400" dirty="0" smtClean="0"/>
              <a:t>管理学</a:t>
            </a:r>
            <a:r>
              <a:rPr lang="zh-CN" altLang="en-US" sz="1400" dirty="0"/>
              <a:t>涉及学科：</a:t>
            </a:r>
          </a:p>
        </p:txBody>
      </p:sp>
      <p:pic>
        <p:nvPicPr>
          <p:cNvPr id="14" name="Picture 10" descr="e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29" y="4077072"/>
            <a:ext cx="20304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EEM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716" y="5589240"/>
            <a:ext cx="20447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408020" y="3861048"/>
            <a:ext cx="1569660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 smtClean="0">
                <a:ea typeface="华文细黑" pitchFamily="2" charset="-122"/>
              </a:rPr>
              <a:t>电子</a:t>
            </a:r>
            <a:r>
              <a:rPr lang="zh-CN" altLang="en-US" b="1" dirty="0">
                <a:ea typeface="华文细黑" pitchFamily="2" charset="-122"/>
              </a:rPr>
              <a:t>系列丛书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408020" y="5870599"/>
            <a:ext cx="1784350" cy="36671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ea typeface="华文细黑" pitchFamily="2" charset="-122"/>
              </a:rPr>
              <a:t>新兴市场案例集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8020" y="6290156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近</a:t>
            </a:r>
            <a:r>
              <a:rPr lang="en-US" altLang="zh-CN" sz="1400" dirty="0"/>
              <a:t>300</a:t>
            </a:r>
            <a:r>
              <a:rPr lang="zh-CN" altLang="en-US" sz="1400" dirty="0"/>
              <a:t>个教学案例，所有案例都经过同行</a:t>
            </a:r>
            <a:r>
              <a:rPr lang="zh-CN" altLang="en-US" sz="1400" dirty="0" smtClean="0"/>
              <a:t>评审</a:t>
            </a:r>
            <a:endParaRPr lang="en-US" altLang="zh-CN" sz="1400" dirty="0" smtClean="0"/>
          </a:p>
          <a:p>
            <a:r>
              <a:rPr lang="zh-CN" altLang="en-US" sz="1400" dirty="0"/>
              <a:t>每个教学案例都有教学</a:t>
            </a:r>
            <a:r>
              <a:rPr lang="zh-CN" altLang="en-US" sz="1400" dirty="0" smtClean="0"/>
              <a:t>注释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408020" y="4273351"/>
            <a:ext cx="381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1300</a:t>
            </a:r>
            <a:r>
              <a:rPr lang="zh-CN" altLang="en-US" sz="1400" dirty="0"/>
              <a:t>多卷电子系列</a:t>
            </a:r>
            <a:r>
              <a:rPr lang="zh-CN" altLang="en-US" sz="1400" dirty="0" smtClean="0"/>
              <a:t>丛书，涵盖以下领域内容：</a:t>
            </a:r>
            <a:endParaRPr lang="zh-CN" altLang="en-US" sz="1400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3297110"/>
              </p:ext>
            </p:extLst>
          </p:nvPr>
        </p:nvGraphicFramePr>
        <p:xfrm>
          <a:off x="3491880" y="4581128"/>
          <a:ext cx="5400600" cy="12241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05450"/>
                <a:gridCol w="2025225"/>
                <a:gridCol w="1569925"/>
              </a:tblGrid>
              <a:tr h="288169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经济学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战略组织行为学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心理学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</a:tr>
              <a:tr h="359629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国际商务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健康管理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教育学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</a:tr>
              <a:tr h="288169">
                <a:tc>
                  <a:txBody>
                    <a:bodyPr/>
                    <a:lstStyle/>
                    <a:p>
                      <a:r>
                        <a:rPr lang="zh-CN" altLang="en-US" sz="1200" smtClean="0"/>
                        <a:t>领导科学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社会学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图书馆科学</a:t>
                      </a:r>
                    </a:p>
                  </a:txBody>
                  <a:tcPr marL="68580" marR="68580" marT="0" marB="0" anchor="ctr"/>
                </a:tc>
              </a:tr>
              <a:tr h="288169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市场营销学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政治学</a:t>
                      </a:r>
                      <a:endParaRPr lang="zh-CN" alt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健康与社会关怀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92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95475" y="-36513"/>
            <a:ext cx="7377113" cy="974726"/>
          </a:xfrm>
        </p:spPr>
        <p:txBody>
          <a:bodyPr/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检索、浏览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-</a:t>
            </a:r>
            <a:r>
              <a:rPr lang="en-US" altLang="zh-CN" dirty="0" smtClean="0">
                <a:ea typeface="华文细黑" pitchFamily="2" charset="-122"/>
              </a:rPr>
              <a:t>Search Browse</a:t>
            </a:r>
            <a:endParaRPr lang="en-GB" altLang="zh-CN" dirty="0" smtClean="0">
              <a:ea typeface="宋体" charset="-122"/>
            </a:endParaRPr>
          </a:p>
        </p:txBody>
      </p:sp>
      <p:sp>
        <p:nvSpPr>
          <p:cNvPr id="15" name="直角上箭头 14"/>
          <p:cNvSpPr/>
          <p:nvPr/>
        </p:nvSpPr>
        <p:spPr bwMode="auto">
          <a:xfrm rot="5400000">
            <a:off x="656432" y="2699544"/>
            <a:ext cx="604837" cy="568325"/>
          </a:xfrm>
          <a:prstGeom prst="bent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19" name="五角星 18"/>
          <p:cNvSpPr/>
          <p:nvPr/>
        </p:nvSpPr>
        <p:spPr bwMode="auto">
          <a:xfrm>
            <a:off x="1439863" y="508000"/>
            <a:ext cx="444500" cy="395288"/>
          </a:xfrm>
          <a:prstGeom prst="star5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Arial" pitchFamily="34" charset="0"/>
              <a:ea typeface="华文细黑" pitchFamily="2" charset="-122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052888"/>
          </a:xfrm>
          <a:prstGeom prst="rect">
            <a:avLst/>
          </a:prstGeom>
          <a:noFill/>
          <a:ln w="28575">
            <a:solidFill>
              <a:srgbClr val="008F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 bwMode="auto">
          <a:xfrm>
            <a:off x="468313" y="3071813"/>
            <a:ext cx="7005637" cy="287337"/>
          </a:xfrm>
          <a:prstGeom prst="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34938" y="3486150"/>
            <a:ext cx="8796337" cy="1984375"/>
          </a:xfrm>
          <a:prstGeom prst="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0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5"/>
          <p:cNvGrpSpPr>
            <a:grpSpLocks/>
          </p:cNvGrpSpPr>
          <p:nvPr/>
        </p:nvGrpSpPr>
        <p:grpSpPr bwMode="auto">
          <a:xfrm>
            <a:off x="88900" y="2008188"/>
            <a:ext cx="8928100" cy="2106612"/>
            <a:chOff x="0" y="1956565"/>
            <a:chExt cx="9144000" cy="2157470"/>
          </a:xfrm>
        </p:grpSpPr>
        <p:pic>
          <p:nvPicPr>
            <p:cNvPr id="1229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6565"/>
              <a:ext cx="9144000" cy="215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矩形 4"/>
            <p:cNvSpPr>
              <a:spLocks noChangeArrowheads="1"/>
            </p:cNvSpPr>
            <p:nvPr/>
          </p:nvSpPr>
          <p:spPr bwMode="auto">
            <a:xfrm>
              <a:off x="0" y="1956565"/>
              <a:ext cx="9144000" cy="2157470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ea typeface="华文细黑" pitchFamily="2" charset="-122"/>
              </a:endParaRPr>
            </a:p>
          </p:txBody>
        </p:sp>
      </p:grpSp>
      <p:sp>
        <p:nvSpPr>
          <p:cNvPr id="122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快速检索</a:t>
            </a:r>
          </a:p>
        </p:txBody>
      </p:sp>
      <p:sp>
        <p:nvSpPr>
          <p:cNvPr id="12293" name="矩形 2"/>
          <p:cNvSpPr>
            <a:spLocks noChangeArrowheads="1"/>
          </p:cNvSpPr>
          <p:nvPr/>
        </p:nvSpPr>
        <p:spPr bwMode="auto">
          <a:xfrm>
            <a:off x="6464300" y="3619500"/>
            <a:ext cx="889000" cy="3556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7594600" y="3619500"/>
            <a:ext cx="1041400" cy="3556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7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华文细黑" pitchFamily="2" charset="-122"/>
              </a:rPr>
              <a:t>高级检索</a:t>
            </a:r>
            <a:r>
              <a:rPr lang="en-US" altLang="zh-CN" dirty="0" smtClean="0">
                <a:ea typeface="华文细黑" pitchFamily="2" charset="-122"/>
              </a:rPr>
              <a:t>-Advanced Search</a:t>
            </a:r>
            <a:endParaRPr lang="zh-CN" altLang="en-US" dirty="0" smtClean="0">
              <a:ea typeface="华文细黑" pitchFamily="2" charset="-122"/>
            </a:endParaRPr>
          </a:p>
        </p:txBody>
      </p:sp>
      <p:grpSp>
        <p:nvGrpSpPr>
          <p:cNvPr id="13315" name="组合 19"/>
          <p:cNvGrpSpPr>
            <a:grpSpLocks/>
          </p:cNvGrpSpPr>
          <p:nvPr/>
        </p:nvGrpSpPr>
        <p:grpSpPr bwMode="auto">
          <a:xfrm>
            <a:off x="-167141" y="1175544"/>
            <a:ext cx="9192079" cy="5682456"/>
            <a:chOff x="0" y="1233488"/>
            <a:chExt cx="9192079" cy="5682456"/>
          </a:xfrm>
        </p:grpSpPr>
        <p:pic>
          <p:nvPicPr>
            <p:cNvPr id="133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3488"/>
              <a:ext cx="9144000" cy="1660525"/>
            </a:xfrm>
            <a:prstGeom prst="rect">
              <a:avLst/>
            </a:prstGeom>
            <a:noFill/>
            <a:ln w="28575">
              <a:solidFill>
                <a:srgbClr val="008F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9" y="2859882"/>
              <a:ext cx="9144000" cy="4056062"/>
            </a:xfrm>
            <a:prstGeom prst="rect">
              <a:avLst/>
            </a:prstGeom>
            <a:noFill/>
            <a:ln w="28575">
              <a:solidFill>
                <a:srgbClr val="008F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7" name="矩形标注 6"/>
          <p:cNvSpPr>
            <a:spLocks noChangeArrowheads="1"/>
          </p:cNvSpPr>
          <p:nvPr/>
        </p:nvSpPr>
        <p:spPr bwMode="auto">
          <a:xfrm>
            <a:off x="6178550" y="2894013"/>
            <a:ext cx="828675" cy="315912"/>
          </a:xfrm>
          <a:prstGeom prst="wedgeRectCallout">
            <a:avLst>
              <a:gd name="adj1" fmla="val -3111"/>
              <a:gd name="adj2" fmla="val 9523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检索历史</a:t>
            </a:r>
          </a:p>
        </p:txBody>
      </p:sp>
      <p:sp>
        <p:nvSpPr>
          <p:cNvPr id="13318" name="矩形标注 7"/>
          <p:cNvSpPr>
            <a:spLocks noChangeArrowheads="1"/>
          </p:cNvSpPr>
          <p:nvPr/>
        </p:nvSpPr>
        <p:spPr bwMode="auto">
          <a:xfrm>
            <a:off x="7448550" y="2901950"/>
            <a:ext cx="1120775" cy="298450"/>
          </a:xfrm>
          <a:prstGeom prst="wedgeRectCallout">
            <a:avLst>
              <a:gd name="adj1" fmla="val -8829"/>
              <a:gd name="adj2" fmla="val 10245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保存检索条件</a:t>
            </a: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6012160" y="4452938"/>
            <a:ext cx="3012778" cy="2346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ea typeface="华文细黑" pitchFamily="2" charset="-122"/>
            </a:endParaRPr>
          </a:p>
        </p:txBody>
      </p:sp>
      <p:sp>
        <p:nvSpPr>
          <p:cNvPr id="13320" name="矩形标注 9"/>
          <p:cNvSpPr>
            <a:spLocks noChangeArrowheads="1"/>
          </p:cNvSpPr>
          <p:nvPr/>
        </p:nvSpPr>
        <p:spPr bwMode="auto">
          <a:xfrm>
            <a:off x="4654550" y="3209925"/>
            <a:ext cx="831850" cy="327025"/>
          </a:xfrm>
          <a:prstGeom prst="wedgeRectCallout">
            <a:avLst>
              <a:gd name="adj1" fmla="val -3634"/>
              <a:gd name="adj2" fmla="val 8761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检索范围</a:t>
            </a: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1187450" y="5026025"/>
            <a:ext cx="3033713" cy="273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8340" tIns="44170" rIns="88340" bIns="441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200">
                <a:ea typeface="华文细黑" pitchFamily="2" charset="-122"/>
              </a:rPr>
              <a:t>即将出版文章的网络版、回溯库中的文章</a:t>
            </a:r>
          </a:p>
        </p:txBody>
      </p:sp>
      <p:sp>
        <p:nvSpPr>
          <p:cNvPr id="13322" name="矩形标注 11"/>
          <p:cNvSpPr>
            <a:spLocks noChangeArrowheads="1"/>
          </p:cNvSpPr>
          <p:nvPr/>
        </p:nvSpPr>
        <p:spPr bwMode="auto">
          <a:xfrm>
            <a:off x="161925" y="5956300"/>
            <a:ext cx="817563" cy="360363"/>
          </a:xfrm>
          <a:prstGeom prst="wedgeRectCallout">
            <a:avLst>
              <a:gd name="adj1" fmla="val -1926"/>
              <a:gd name="adj2" fmla="val -1002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资源类型</a:t>
            </a:r>
          </a:p>
        </p:txBody>
      </p:sp>
      <p:sp>
        <p:nvSpPr>
          <p:cNvPr id="13323" name="矩形标注 12"/>
          <p:cNvSpPr>
            <a:spLocks noChangeArrowheads="1"/>
          </p:cNvSpPr>
          <p:nvPr/>
        </p:nvSpPr>
        <p:spPr bwMode="auto">
          <a:xfrm>
            <a:off x="2704306" y="5464175"/>
            <a:ext cx="1108075" cy="323850"/>
          </a:xfrm>
          <a:prstGeom prst="wedgeRectCallout">
            <a:avLst>
              <a:gd name="adj1" fmla="val -65213"/>
              <a:gd name="adj2" fmla="val -2393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限定出版时间</a:t>
            </a: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161925" y="3848100"/>
            <a:ext cx="700088" cy="279400"/>
          </a:xfrm>
          <a:prstGeom prst="ellips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161925" y="4278313"/>
            <a:ext cx="700087" cy="279400"/>
          </a:xfrm>
          <a:prstGeom prst="ellips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7" name="矩形标注 9"/>
          <p:cNvSpPr>
            <a:spLocks noChangeArrowheads="1"/>
          </p:cNvSpPr>
          <p:nvPr/>
        </p:nvSpPr>
        <p:spPr bwMode="auto">
          <a:xfrm>
            <a:off x="77788" y="3351213"/>
            <a:ext cx="1281112" cy="327025"/>
          </a:xfrm>
          <a:prstGeom prst="wedgeRectCallout">
            <a:avLst>
              <a:gd name="adj1" fmla="val -9403"/>
              <a:gd name="adj2" fmla="val 9149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布尔逻辑运算符</a:t>
            </a:r>
          </a:p>
        </p:txBody>
      </p:sp>
      <p:sp>
        <p:nvSpPr>
          <p:cNvPr id="18" name="矩形标注 9"/>
          <p:cNvSpPr>
            <a:spLocks noChangeArrowheads="1"/>
          </p:cNvSpPr>
          <p:nvPr/>
        </p:nvSpPr>
        <p:spPr bwMode="auto">
          <a:xfrm>
            <a:off x="1093788" y="4278313"/>
            <a:ext cx="1001712" cy="327025"/>
          </a:xfrm>
          <a:prstGeom prst="wedgeRectCallout">
            <a:avLst>
              <a:gd name="adj1" fmla="val -61069"/>
              <a:gd name="adj2" fmla="val -170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添加检索项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66700" y="4830763"/>
            <a:ext cx="1562100" cy="157162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9" name="矩形标注 9"/>
          <p:cNvSpPr>
            <a:spLocks noChangeArrowheads="1"/>
          </p:cNvSpPr>
          <p:nvPr/>
        </p:nvSpPr>
        <p:spPr bwMode="auto">
          <a:xfrm>
            <a:off x="2628900" y="4079875"/>
            <a:ext cx="1763713" cy="327025"/>
          </a:xfrm>
          <a:prstGeom prst="wedgeRectCallout">
            <a:avLst>
              <a:gd name="adj1" fmla="val 60750"/>
              <a:gd name="adj2" fmla="val 217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除正文以外的其他部分</a:t>
            </a: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4591050" y="4365625"/>
            <a:ext cx="717550" cy="0"/>
          </a:xfrm>
          <a:prstGeom prst="lin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0980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2" grpId="0" animBg="1"/>
      <p:bldP spid="16" grpId="0" animBg="1"/>
      <p:bldP spid="17" grpId="0" animBg="1"/>
      <p:bldP spid="18" grpId="0" animBg="1"/>
      <p:bldP spid="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1343"/>
            <a:ext cx="9144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检索结果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757871" y="2348880"/>
            <a:ext cx="2646363" cy="277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切换不同类型的资源，包含结果数量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457575" y="2786063"/>
            <a:ext cx="2184400" cy="276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检索结果排序：相关性、时间</a:t>
            </a:r>
          </a:p>
        </p:txBody>
      </p:sp>
      <p:cxnSp>
        <p:nvCxnSpPr>
          <p:cNvPr id="14342" name="直接连接符 6"/>
          <p:cNvCxnSpPr>
            <a:cxnSpLocks noChangeShapeType="1"/>
          </p:cNvCxnSpPr>
          <p:nvPr/>
        </p:nvCxnSpPr>
        <p:spPr bwMode="auto">
          <a:xfrm>
            <a:off x="1014413" y="3084513"/>
            <a:ext cx="23923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2749140" y="4469947"/>
            <a:ext cx="1647825" cy="876300"/>
          </a:xfrm>
          <a:prstGeom prst="wedgeRectCallout">
            <a:avLst>
              <a:gd name="adj1" fmla="val 69472"/>
              <a:gd name="adj2" fmla="val -605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添加入收藏夹</a:t>
            </a:r>
            <a:endParaRPr lang="en-US" altLang="zh-CN" sz="1200">
              <a:latin typeface="华文细黑" pitchFamily="2" charset="-122"/>
              <a:ea typeface="华文细黑" pitchFamily="2" charset="-122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发送给好友</a:t>
            </a:r>
            <a:endParaRPr lang="en-US" altLang="zh-CN" sz="1200">
              <a:latin typeface="华文细黑" pitchFamily="2" charset="-122"/>
              <a:ea typeface="华文细黑" pitchFamily="2" charset="-122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导出参考文献</a:t>
            </a:r>
            <a:endParaRPr lang="en-US" altLang="zh-CN" sz="1200">
              <a:latin typeface="华文细黑" pitchFamily="2" charset="-122"/>
              <a:ea typeface="华文细黑" pitchFamily="2" charset="-122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定制内容提醒</a:t>
            </a:r>
          </a:p>
        </p:txBody>
      </p:sp>
      <p:sp>
        <p:nvSpPr>
          <p:cNvPr id="14344" name="矩形 7"/>
          <p:cNvSpPr>
            <a:spLocks noChangeArrowheads="1"/>
          </p:cNvSpPr>
          <p:nvPr/>
        </p:nvSpPr>
        <p:spPr bwMode="auto">
          <a:xfrm>
            <a:off x="6281738" y="2724150"/>
            <a:ext cx="2692400" cy="279308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4345" name="矩形 7"/>
          <p:cNvSpPr>
            <a:spLocks noChangeArrowheads="1"/>
          </p:cNvSpPr>
          <p:nvPr/>
        </p:nvSpPr>
        <p:spPr bwMode="auto">
          <a:xfrm>
            <a:off x="0" y="1398588"/>
            <a:ext cx="9144000" cy="5280025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12800" y="4101355"/>
            <a:ext cx="4994275" cy="202358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12800" y="3711575"/>
            <a:ext cx="800100" cy="276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1200" b="1">
                <a:latin typeface="华文细黑" pitchFamily="2" charset="-122"/>
                <a:ea typeface="华文细黑" pitchFamily="2" charset="-122"/>
              </a:rPr>
              <a:t>权限标示</a:t>
            </a:r>
          </a:p>
        </p:txBody>
      </p:sp>
    </p:spTree>
    <p:extLst>
      <p:ext uri="{BB962C8B-B14F-4D97-AF65-F5344CB8AC3E}">
        <p14:creationId xmlns:p14="http://schemas.microsoft.com/office/powerpoint/2010/main" xmlns="" val="16560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344" grpId="0" animBg="1"/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7037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9144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99275" y="169863"/>
            <a:ext cx="2162175" cy="28844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899275" y="3392488"/>
            <a:ext cx="2162175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0" name="矩形标注 9"/>
          <p:cNvSpPr>
            <a:spLocks noChangeArrowheads="1"/>
          </p:cNvSpPr>
          <p:nvPr/>
        </p:nvSpPr>
        <p:spPr bwMode="auto">
          <a:xfrm>
            <a:off x="4365625" y="3714750"/>
            <a:ext cx="2220913" cy="600075"/>
          </a:xfrm>
          <a:prstGeom prst="wedgeRectCallout">
            <a:avLst>
              <a:gd name="adj1" fmla="val -63042"/>
              <a:gd name="adj2" fmla="val -3391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添加到收藏夹</a:t>
            </a:r>
            <a:endParaRPr lang="en-US" altLang="zh-CN" sz="1200">
              <a:latin typeface="华文细黑" pitchFamily="2" charset="-122"/>
              <a:ea typeface="华文细黑" pitchFamily="2" charset="-122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导入引文软件（</a:t>
            </a:r>
            <a:r>
              <a:rPr lang="en-US" altLang="zh-CN" sz="1200">
                <a:latin typeface="华文细黑" pitchFamily="2" charset="-122"/>
                <a:ea typeface="华文细黑" pitchFamily="2" charset="-122"/>
              </a:rPr>
              <a:t>Endnote</a:t>
            </a: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等）</a:t>
            </a:r>
            <a:endParaRPr lang="en-US" altLang="zh-CN" sz="1200">
              <a:latin typeface="华文细黑" pitchFamily="2" charset="-122"/>
              <a:ea typeface="华文细黑" pitchFamily="2" charset="-122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zh-CN" altLang="en-US" sz="1200">
                <a:latin typeface="华文细黑" pitchFamily="2" charset="-122"/>
                <a:ea typeface="华文细黑" pitchFamily="2" charset="-122"/>
              </a:rPr>
              <a:t>添加到新内容提醒</a:t>
            </a:r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1128713" y="3590925"/>
            <a:ext cx="2924175" cy="161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4230688" y="4419600"/>
            <a:ext cx="2668587" cy="303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1274" name="矩形标注 12"/>
          <p:cNvSpPr>
            <a:spLocks noChangeArrowheads="1"/>
          </p:cNvSpPr>
          <p:nvPr/>
        </p:nvSpPr>
        <p:spPr bwMode="auto">
          <a:xfrm>
            <a:off x="7132638" y="4462463"/>
            <a:ext cx="1649412" cy="260350"/>
          </a:xfrm>
          <a:prstGeom prst="wedgeRectCallout">
            <a:avLst>
              <a:gd name="adj1" fmla="val -61991"/>
              <a:gd name="adj2" fmla="val 264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1200">
                <a:ea typeface="华文细黑" pitchFamily="2" charset="-122"/>
              </a:rPr>
              <a:t>跳到文章的具体段落</a:t>
            </a:r>
          </a:p>
        </p:txBody>
      </p:sp>
      <p:sp>
        <p:nvSpPr>
          <p:cNvPr id="15370" name="标题 1"/>
          <p:cNvSpPr>
            <a:spLocks noGrp="1"/>
          </p:cNvSpPr>
          <p:nvPr>
            <p:ph type="title"/>
          </p:nvPr>
        </p:nvSpPr>
        <p:spPr>
          <a:xfrm>
            <a:off x="7138988" y="4930775"/>
            <a:ext cx="1814512" cy="974725"/>
          </a:xfrm>
        </p:spPr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期刊文章</a:t>
            </a:r>
            <a:r>
              <a:rPr lang="en-US" altLang="zh-CN" smtClean="0">
                <a:ea typeface="华文细黑" pitchFamily="2" charset="-122"/>
              </a:rPr>
              <a:t/>
            </a:r>
            <a:br>
              <a:rPr lang="en-US" altLang="zh-CN" smtClean="0">
                <a:ea typeface="华文细黑" pitchFamily="2" charset="-122"/>
              </a:rPr>
            </a:br>
            <a:r>
              <a:rPr lang="zh-CN" altLang="en-US" smtClean="0">
                <a:ea typeface="华文细黑" pitchFamily="2" charset="-122"/>
              </a:rPr>
              <a:t>显示页面</a:t>
            </a:r>
          </a:p>
        </p:txBody>
      </p:sp>
    </p:spTree>
    <p:extLst>
      <p:ext uri="{BB962C8B-B14F-4D97-AF65-F5344CB8AC3E}">
        <p14:creationId xmlns:p14="http://schemas.microsoft.com/office/powerpoint/2010/main" xmlns="" val="40015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0" grpId="0" animBg="1"/>
      <p:bldP spid="11272" grpId="0" animBg="1"/>
      <p:bldP spid="11273" grpId="0" animBg="1"/>
      <p:bldP spid="112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电子丛书章节显示页面</a:t>
            </a:r>
          </a:p>
        </p:txBody>
      </p:sp>
      <p:pic>
        <p:nvPicPr>
          <p:cNvPr id="16387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903413"/>
            <a:ext cx="8353425" cy="3844925"/>
          </a:xfrm>
        </p:spPr>
      </p:pic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381000" y="1905000"/>
            <a:ext cx="8394700" cy="387350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98800" y="4838700"/>
            <a:ext cx="812800" cy="312738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30400" y="5299075"/>
            <a:ext cx="2768600" cy="263525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华文细黑" pitchFamily="2" charset="-122"/>
              </a:rPr>
              <a:t>导入引文软件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3188" y="5065713"/>
            <a:ext cx="7478712" cy="1463674"/>
          </a:xfr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29645" y="4913313"/>
            <a:ext cx="7454900" cy="1649411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50800" y="5095875"/>
            <a:ext cx="111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ea typeface="华文细黑" pitchFamily="2" charset="-122"/>
              </a:rPr>
              <a:t>从收藏夹</a:t>
            </a:r>
            <a:endParaRPr lang="en-US" altLang="zh-CN" b="1" dirty="0">
              <a:ea typeface="华文细黑" pitchFamily="2" charset="-122"/>
            </a:endParaRPr>
          </a:p>
          <a:p>
            <a:pPr eaLnBrk="1" hangingPunct="1"/>
            <a:r>
              <a:rPr lang="zh-CN" altLang="en-US" b="1" dirty="0">
                <a:ea typeface="华文细黑" pitchFamily="2" charset="-122"/>
              </a:rPr>
              <a:t>导入</a:t>
            </a:r>
          </a:p>
        </p:txBody>
      </p:sp>
      <p:grpSp>
        <p:nvGrpSpPr>
          <p:cNvPr id="17414" name="组合 13"/>
          <p:cNvGrpSpPr>
            <a:grpSpLocks/>
          </p:cNvGrpSpPr>
          <p:nvPr/>
        </p:nvGrpSpPr>
        <p:grpSpPr bwMode="auto">
          <a:xfrm>
            <a:off x="0" y="1291431"/>
            <a:ext cx="8801100" cy="2001837"/>
            <a:chOff x="6350" y="1363663"/>
            <a:chExt cx="8801100" cy="2001837"/>
          </a:xfrm>
        </p:grpSpPr>
        <p:grpSp>
          <p:nvGrpSpPr>
            <p:cNvPr id="17418" name="组合 7"/>
            <p:cNvGrpSpPr>
              <a:grpSpLocks/>
            </p:cNvGrpSpPr>
            <p:nvPr/>
          </p:nvGrpSpPr>
          <p:grpSpPr bwMode="auto">
            <a:xfrm>
              <a:off x="1352550" y="1363663"/>
              <a:ext cx="7454900" cy="2001837"/>
              <a:chOff x="305551" y="4144264"/>
              <a:chExt cx="7339849" cy="1971251"/>
            </a:xfrm>
          </p:grpSpPr>
          <p:pic>
            <p:nvPicPr>
              <p:cNvPr id="17420" name="图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51" y="4144264"/>
                <a:ext cx="7339849" cy="1776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1" name="矩形 6"/>
              <p:cNvSpPr>
                <a:spLocks noChangeArrowheads="1"/>
              </p:cNvSpPr>
              <p:nvPr/>
            </p:nvSpPr>
            <p:spPr bwMode="auto">
              <a:xfrm>
                <a:off x="305551" y="4144264"/>
                <a:ext cx="7339849" cy="1971251"/>
              </a:xfrm>
              <a:prstGeom prst="rect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ea typeface="华文细黑" pitchFamily="2" charset="-122"/>
                </a:endParaRPr>
              </a:p>
            </p:txBody>
          </p:sp>
        </p:grpSp>
        <p:sp>
          <p:nvSpPr>
            <p:cNvPr id="17419" name="TextBox 9"/>
            <p:cNvSpPr txBox="1">
              <a:spLocks noChangeArrowheads="1"/>
            </p:cNvSpPr>
            <p:nvPr/>
          </p:nvSpPr>
          <p:spPr bwMode="auto">
            <a:xfrm>
              <a:off x="6350" y="2292350"/>
              <a:ext cx="13468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ea typeface="华文细黑" pitchFamily="2" charset="-122"/>
                </a:rPr>
                <a:t>从文章页面</a:t>
              </a:r>
              <a:endParaRPr lang="en-US" altLang="zh-CN" b="1" dirty="0">
                <a:ea typeface="华文细黑" pitchFamily="2" charset="-122"/>
              </a:endParaRPr>
            </a:p>
            <a:p>
              <a:pPr eaLnBrk="1" hangingPunct="1"/>
              <a:r>
                <a:rPr lang="zh-CN" altLang="en-US" b="1" dirty="0">
                  <a:ea typeface="华文细黑" pitchFamily="2" charset="-122"/>
                </a:rPr>
                <a:t>导入</a:t>
              </a: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17988" y="5557855"/>
            <a:ext cx="950912" cy="312737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59832" y="2788264"/>
            <a:ext cx="950913" cy="156369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694783" y="5954045"/>
            <a:ext cx="952500" cy="155575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645" y="3293268"/>
            <a:ext cx="6334125" cy="1589642"/>
          </a:xfrm>
          <a:prstGeom prst="rect">
            <a:avLst/>
          </a:prstGeom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326633" y="3339583"/>
            <a:ext cx="7454900" cy="1497012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228184" y="4268778"/>
            <a:ext cx="1094929" cy="180688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ea typeface="华文细黑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01008"/>
            <a:ext cx="127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从检索结果导入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3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FFFFFF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432</TotalTime>
  <Words>337</Words>
  <Application>Microsoft Office PowerPoint</Application>
  <PresentationFormat>全屏显示(4:3)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Emerald平台使用指南                -检索与浏览</vt:lpstr>
      <vt:lpstr>Emerald平台资源概览</vt:lpstr>
      <vt:lpstr>检索、浏览-Search Browse</vt:lpstr>
      <vt:lpstr>快速检索</vt:lpstr>
      <vt:lpstr>高级检索-Advanced Search</vt:lpstr>
      <vt:lpstr>检索结果</vt:lpstr>
      <vt:lpstr>期刊文章 显示页面</vt:lpstr>
      <vt:lpstr>电子丛书章节显示页面</vt:lpstr>
      <vt:lpstr>导入引文软件</vt:lpstr>
      <vt:lpstr>导入引文软件</vt:lpstr>
      <vt:lpstr>浏览-Browse</vt:lpstr>
      <vt:lpstr>浏览</vt:lpstr>
      <vt:lpstr>谢谢您使用Emerald资源！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Emerald平台使用指南</dc:title>
  <dc:creator>微软用户</dc:creator>
  <cp:lastModifiedBy>S</cp:lastModifiedBy>
  <cp:revision>19</cp:revision>
  <dcterms:created xsi:type="dcterms:W3CDTF">2014-10-17T03:24:51Z</dcterms:created>
  <dcterms:modified xsi:type="dcterms:W3CDTF">2014-11-05T05:25:02Z</dcterms:modified>
</cp:coreProperties>
</file>